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878" y="-6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38C1E-8688-4177-A944-4C859D8C0E31}" type="datetimeFigureOut">
              <a:rPr lang="en-US" smtClean="0"/>
              <a:t>2/3/2015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F98C5-BD21-47CB-B432-A6D0D2C1727B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38C1E-8688-4177-A944-4C859D8C0E31}" type="datetimeFigureOut">
              <a:rPr lang="en-US" smtClean="0"/>
              <a:t>2/3/2015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F98C5-BD21-47CB-B432-A6D0D2C172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38C1E-8688-4177-A944-4C859D8C0E31}" type="datetimeFigureOut">
              <a:rPr lang="en-US" smtClean="0"/>
              <a:t>2/3/2015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F98C5-BD21-47CB-B432-A6D0D2C172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38C1E-8688-4177-A944-4C859D8C0E31}" type="datetimeFigureOut">
              <a:rPr lang="en-US" smtClean="0"/>
              <a:t>2/3/2015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F98C5-BD21-47CB-B432-A6D0D2C172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38C1E-8688-4177-A944-4C859D8C0E31}" type="datetimeFigureOut">
              <a:rPr lang="en-US" smtClean="0"/>
              <a:t>2/3/2015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F98C5-BD21-47CB-B432-A6D0D2C1727B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38C1E-8688-4177-A944-4C859D8C0E31}" type="datetimeFigureOut">
              <a:rPr lang="en-US" smtClean="0"/>
              <a:t>2/3/2015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F98C5-BD21-47CB-B432-A6D0D2C172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38C1E-8688-4177-A944-4C859D8C0E31}" type="datetimeFigureOut">
              <a:rPr lang="en-US" smtClean="0"/>
              <a:t>2/3/2015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F98C5-BD21-47CB-B432-A6D0D2C1727B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38C1E-8688-4177-A944-4C859D8C0E31}" type="datetimeFigureOut">
              <a:rPr lang="en-US" smtClean="0"/>
              <a:t>2/3/2015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F98C5-BD21-47CB-B432-A6D0D2C172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38C1E-8688-4177-A944-4C859D8C0E31}" type="datetimeFigureOut">
              <a:rPr lang="en-US" smtClean="0"/>
              <a:t>2/3/2015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F98C5-BD21-47CB-B432-A6D0D2C172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38C1E-8688-4177-A944-4C859D8C0E31}" type="datetimeFigureOut">
              <a:rPr lang="en-US" smtClean="0"/>
              <a:t>2/3/2015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F98C5-BD21-47CB-B432-A6D0D2C1727B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38C1E-8688-4177-A944-4C859D8C0E31}" type="datetimeFigureOut">
              <a:rPr lang="en-US" smtClean="0"/>
              <a:t>2/3/2015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F98C5-BD21-47CB-B432-A6D0D2C172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04838C1E-8688-4177-A944-4C859D8C0E31}" type="datetimeFigureOut">
              <a:rPr lang="en-US" smtClean="0"/>
              <a:t>2/3/2015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DFFF98C5-BD21-47CB-B432-A6D0D2C1727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/>
          <a:lstStyle/>
          <a:p>
            <a:pPr algn="ctr"/>
            <a:r>
              <a:rPr lang="en-US" dirty="0" smtClean="0">
                <a:latin typeface="Calibri" panose="020F0502020204030204" pitchFamily="34" charset="0"/>
              </a:rPr>
              <a:t>Capitalism vs. Socialism</a:t>
            </a:r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6235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200"/>
            <a:ext cx="9182100" cy="6934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8666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762000"/>
          </a:xfrm>
        </p:spPr>
        <p:txBody>
          <a:bodyPr>
            <a:noAutofit/>
          </a:bodyPr>
          <a:lstStyle/>
          <a:p>
            <a:pPr algn="ctr"/>
            <a:r>
              <a:rPr lang="en-US" sz="6000" u="sng" dirty="0" smtClean="0"/>
              <a:t>Marx’s Theory</a:t>
            </a:r>
            <a:endParaRPr lang="en-US" sz="60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276" y="1447800"/>
            <a:ext cx="8534400" cy="4876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smtClean="0"/>
              <a:t>Capitalism </a:t>
            </a:r>
            <a:r>
              <a:rPr lang="en-US" sz="4000" dirty="0" smtClean="0">
                <a:sym typeface="Wingdings" panose="05000000000000000000" pitchFamily="2" charset="2"/>
              </a:rPr>
              <a:t> </a:t>
            </a:r>
          </a:p>
          <a:p>
            <a:pPr marL="0" indent="0">
              <a:buNone/>
            </a:pPr>
            <a:r>
              <a:rPr lang="en-US" sz="4000" dirty="0" smtClean="0">
                <a:sym typeface="Wingdings" panose="05000000000000000000" pitchFamily="2" charset="2"/>
              </a:rPr>
              <a:t>	Class Struggle  </a:t>
            </a:r>
          </a:p>
          <a:p>
            <a:pPr marL="0" indent="0">
              <a:buNone/>
            </a:pPr>
            <a:r>
              <a:rPr lang="en-US" sz="4000" dirty="0">
                <a:sym typeface="Wingdings" panose="05000000000000000000" pitchFamily="2" charset="2"/>
              </a:rPr>
              <a:t>	</a:t>
            </a:r>
            <a:r>
              <a:rPr lang="en-US" sz="4000" dirty="0" smtClean="0">
                <a:sym typeface="Wingdings" panose="05000000000000000000" pitchFamily="2" charset="2"/>
              </a:rPr>
              <a:t>	Worker’s Revolt  							Socialism  </a:t>
            </a:r>
          </a:p>
          <a:p>
            <a:pPr marL="0" indent="0">
              <a:buNone/>
            </a:pPr>
            <a:r>
              <a:rPr lang="en-US" sz="4000" dirty="0" smtClean="0">
                <a:sym typeface="Wingdings" panose="05000000000000000000" pitchFamily="2" charset="2"/>
              </a:rPr>
              <a:t>					Communism</a:t>
            </a:r>
            <a:endParaRPr lang="en-US" sz="4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625" y="1524000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376238"/>
            <a:ext cx="3352799" cy="2481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866093"/>
            <a:ext cx="4495800" cy="2031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82264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90600"/>
          </a:xfrm>
        </p:spPr>
        <p:txBody>
          <a:bodyPr>
            <a:noAutofit/>
          </a:bodyPr>
          <a:lstStyle/>
          <a:p>
            <a:pPr algn="ctr"/>
            <a:r>
              <a:rPr lang="en-US" sz="6000" u="sng" dirty="0" smtClean="0">
                <a:solidFill>
                  <a:schemeClr val="tx1"/>
                </a:solidFill>
                <a:latin typeface="Calibri" panose="020F0502020204030204" pitchFamily="34" charset="0"/>
              </a:rPr>
              <a:t>Capitalism</a:t>
            </a:r>
            <a:endParaRPr lang="en-US" sz="6000" u="sng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6187440" cy="50292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Calibri" panose="020F0502020204030204" pitchFamily="34" charset="0"/>
              </a:rPr>
              <a:t>Founder: </a:t>
            </a:r>
            <a:r>
              <a:rPr lang="en-US" sz="4000" u="sng" dirty="0" smtClean="0">
                <a:latin typeface="Calibri" panose="020F0502020204030204" pitchFamily="34" charset="0"/>
              </a:rPr>
              <a:t>Adam Smith</a:t>
            </a:r>
          </a:p>
          <a:p>
            <a:endParaRPr lang="en-US" sz="4000" dirty="0">
              <a:latin typeface="Calibri" panose="020F0502020204030204" pitchFamily="34" charset="0"/>
            </a:endParaRPr>
          </a:p>
          <a:p>
            <a:r>
              <a:rPr lang="en-US" sz="4000" u="sng" dirty="0" smtClean="0">
                <a:latin typeface="Calibri" panose="020F0502020204030204" pitchFamily="34" charset="0"/>
              </a:rPr>
              <a:t>Private</a:t>
            </a:r>
            <a:r>
              <a:rPr lang="en-US" sz="4000" dirty="0">
                <a:latin typeface="Calibri" panose="020F0502020204030204" pitchFamily="34" charset="0"/>
              </a:rPr>
              <a:t> </a:t>
            </a:r>
            <a:r>
              <a:rPr lang="en-US" sz="4000" dirty="0" smtClean="0">
                <a:latin typeface="Calibri" panose="020F0502020204030204" pitchFamily="34" charset="0"/>
              </a:rPr>
              <a:t>ownership of business and property</a:t>
            </a:r>
          </a:p>
          <a:p>
            <a:endParaRPr lang="en-US" sz="4000" dirty="0">
              <a:latin typeface="Calibri" panose="020F0502020204030204" pitchFamily="34" charset="0"/>
            </a:endParaRPr>
          </a:p>
          <a:p>
            <a:r>
              <a:rPr lang="en-US" sz="4000" dirty="0" smtClean="0">
                <a:latin typeface="Calibri" panose="020F0502020204030204" pitchFamily="34" charset="0"/>
              </a:rPr>
              <a:t>Competition: </a:t>
            </a:r>
            <a:r>
              <a:rPr lang="en-US" sz="4000" u="sng" dirty="0" smtClean="0">
                <a:latin typeface="Calibri" panose="020F0502020204030204" pitchFamily="34" charset="0"/>
              </a:rPr>
              <a:t>encouraged</a:t>
            </a:r>
          </a:p>
          <a:p>
            <a:endParaRPr lang="en-US" sz="4000" dirty="0"/>
          </a:p>
          <a:p>
            <a:endParaRPr lang="en-US" sz="4000" dirty="0"/>
          </a:p>
          <a:p>
            <a:endParaRPr lang="en-US" sz="4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470066"/>
            <a:ext cx="3063240" cy="3679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17678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381000"/>
            <a:ext cx="82296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000" u="sng" dirty="0" smtClean="0">
                <a:solidFill>
                  <a:schemeClr val="tx1"/>
                </a:solidFill>
                <a:latin typeface="Calibri" panose="020F0502020204030204" pitchFamily="34" charset="0"/>
              </a:rPr>
              <a:t>Capitalism</a:t>
            </a:r>
            <a:endParaRPr lang="en-US" sz="6000" u="sng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686800" cy="51054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Calibri" panose="020F0502020204030204" pitchFamily="34" charset="0"/>
              </a:rPr>
              <a:t>Goal: </a:t>
            </a:r>
            <a:r>
              <a:rPr lang="en-US" sz="4000" u="sng" dirty="0" smtClean="0">
                <a:latin typeface="Calibri" panose="020F0502020204030204" pitchFamily="34" charset="0"/>
              </a:rPr>
              <a:t>Private business to compete</a:t>
            </a:r>
          </a:p>
          <a:p>
            <a:endParaRPr lang="en-US" sz="4000" u="sng" dirty="0">
              <a:latin typeface="Calibri" panose="020F0502020204030204" pitchFamily="34" charset="0"/>
            </a:endParaRPr>
          </a:p>
          <a:p>
            <a:r>
              <a:rPr lang="en-US" sz="4000" i="1" dirty="0" smtClean="0">
                <a:latin typeface="Calibri" panose="020F0502020204030204" pitchFamily="34" charset="0"/>
              </a:rPr>
              <a:t>Laissez Faire: </a:t>
            </a:r>
            <a:r>
              <a:rPr lang="en-US" sz="4000" u="sng" dirty="0" smtClean="0">
                <a:latin typeface="Calibri" panose="020F0502020204030204" pitchFamily="34" charset="0"/>
              </a:rPr>
              <a:t>abstention by governments from interfering in the workings of the free market</a:t>
            </a:r>
            <a:endParaRPr lang="en-US" sz="4000" i="1" u="sng" dirty="0">
              <a:latin typeface="Calibri" panose="020F050202020403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953000"/>
            <a:ext cx="6477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7947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71600"/>
            <a:ext cx="8839200" cy="51816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Calibri" panose="020F0502020204030204" pitchFamily="34" charset="0"/>
              </a:rPr>
              <a:t>Private businesses </a:t>
            </a:r>
            <a:r>
              <a:rPr lang="en-US" sz="4000" u="sng" dirty="0" smtClean="0">
                <a:latin typeface="Calibri" panose="020F0502020204030204" pitchFamily="34" charset="0"/>
              </a:rPr>
              <a:t>compete</a:t>
            </a:r>
            <a:r>
              <a:rPr lang="en-US" sz="4000" dirty="0" smtClean="0">
                <a:latin typeface="Calibri" panose="020F0502020204030204" pitchFamily="34" charset="0"/>
              </a:rPr>
              <a:t> to produce the best products and services for consumers.</a:t>
            </a:r>
          </a:p>
          <a:p>
            <a:r>
              <a:rPr lang="en-US" sz="4000" dirty="0" smtClean="0">
                <a:latin typeface="Calibri" panose="020F0502020204030204" pitchFamily="34" charset="0"/>
              </a:rPr>
              <a:t>The free market can solve economic problems through </a:t>
            </a:r>
            <a:r>
              <a:rPr lang="en-US" sz="4000" u="sng" dirty="0" smtClean="0">
                <a:latin typeface="Calibri" panose="020F0502020204030204" pitchFamily="34" charset="0"/>
              </a:rPr>
              <a:t>competition</a:t>
            </a:r>
            <a:r>
              <a:rPr lang="en-US" sz="4000" dirty="0" smtClean="0">
                <a:latin typeface="Calibri" panose="020F0502020204030204" pitchFamily="34" charset="0"/>
              </a:rPr>
              <a:t> and </a:t>
            </a:r>
            <a:r>
              <a:rPr lang="en-US" sz="4000" u="sng" dirty="0" smtClean="0">
                <a:latin typeface="Calibri" panose="020F0502020204030204" pitchFamily="34" charset="0"/>
              </a:rPr>
              <a:t>free trade</a:t>
            </a:r>
            <a:r>
              <a:rPr lang="en-US" sz="4000" dirty="0" smtClean="0">
                <a:latin typeface="Calibri" panose="020F0502020204030204" pitchFamily="34" charset="0"/>
              </a:rPr>
              <a:t>.</a:t>
            </a:r>
          </a:p>
          <a:p>
            <a:pPr marL="0" indent="0">
              <a:buNone/>
            </a:pPr>
            <a:r>
              <a:rPr lang="en-US" sz="4000" dirty="0" smtClean="0"/>
              <a:t> </a:t>
            </a:r>
            <a:endParaRPr lang="en-US" sz="40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en-US" sz="6000" u="sng" dirty="0" smtClean="0">
                <a:solidFill>
                  <a:schemeClr val="tx1"/>
                </a:solidFill>
                <a:latin typeface="Calibri" panose="020F0502020204030204" pitchFamily="34" charset="0"/>
              </a:rPr>
              <a:t>Capitalism</a:t>
            </a:r>
            <a:endParaRPr lang="en-US" sz="6000" u="sng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1800" y="4667250"/>
            <a:ext cx="2563713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1798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915400" cy="5410200"/>
          </a:xfrm>
        </p:spPr>
        <p:txBody>
          <a:bodyPr>
            <a:normAutofit lnSpcReduction="10000"/>
          </a:bodyPr>
          <a:lstStyle/>
          <a:p>
            <a:r>
              <a:rPr lang="en-US" sz="4000" dirty="0" smtClean="0">
                <a:latin typeface="Calibri" panose="020F0502020204030204" pitchFamily="34" charset="0"/>
              </a:rPr>
              <a:t>Pros </a:t>
            </a:r>
          </a:p>
          <a:p>
            <a:pPr lvl="1"/>
            <a:r>
              <a:rPr lang="en-US" sz="4000" dirty="0">
                <a:latin typeface="Calibri" panose="020F0502020204030204" pitchFamily="34" charset="0"/>
              </a:rPr>
              <a:t>C</a:t>
            </a:r>
            <a:r>
              <a:rPr lang="en-US" sz="4000" dirty="0" smtClean="0">
                <a:latin typeface="Calibri" panose="020F0502020204030204" pitchFamily="34" charset="0"/>
              </a:rPr>
              <a:t>ompetition encourages innovation</a:t>
            </a:r>
          </a:p>
          <a:p>
            <a:pPr lvl="1"/>
            <a:r>
              <a:rPr lang="en-US" sz="4000" dirty="0" smtClean="0">
                <a:latin typeface="Calibri" panose="020F0502020204030204" pitchFamily="34" charset="0"/>
              </a:rPr>
              <a:t>Economic incentives</a:t>
            </a:r>
          </a:p>
          <a:p>
            <a:pPr lvl="1"/>
            <a:r>
              <a:rPr lang="en-US" sz="4000" dirty="0">
                <a:latin typeface="Calibri" panose="020F0502020204030204" pitchFamily="34" charset="0"/>
              </a:rPr>
              <a:t>E</a:t>
            </a:r>
            <a:r>
              <a:rPr lang="en-US" sz="4000" dirty="0" smtClean="0">
                <a:latin typeface="Calibri" panose="020F0502020204030204" pitchFamily="34" charset="0"/>
              </a:rPr>
              <a:t>conomic freedom</a:t>
            </a:r>
            <a:endParaRPr lang="en-US" sz="4000" u="sng" dirty="0">
              <a:latin typeface="Calibri" panose="020F0502020204030204" pitchFamily="34" charset="0"/>
            </a:endParaRPr>
          </a:p>
          <a:p>
            <a:r>
              <a:rPr lang="en-US" sz="4000" dirty="0" smtClean="0">
                <a:latin typeface="Calibri" panose="020F0502020204030204" pitchFamily="34" charset="0"/>
              </a:rPr>
              <a:t>Cons </a:t>
            </a:r>
          </a:p>
          <a:p>
            <a:pPr lvl="1"/>
            <a:r>
              <a:rPr lang="en-US" sz="4000" dirty="0">
                <a:latin typeface="Calibri" panose="020F0502020204030204" pitchFamily="34" charset="0"/>
              </a:rPr>
              <a:t>U</a:t>
            </a:r>
            <a:r>
              <a:rPr lang="en-US" sz="4000" dirty="0" smtClean="0">
                <a:latin typeface="Calibri" panose="020F0502020204030204" pitchFamily="34" charset="0"/>
              </a:rPr>
              <a:t>nequal distribution of wealth</a:t>
            </a:r>
          </a:p>
          <a:p>
            <a:pPr lvl="1"/>
            <a:r>
              <a:rPr lang="en-US" sz="4000" dirty="0">
                <a:latin typeface="Calibri" panose="020F0502020204030204" pitchFamily="34" charset="0"/>
              </a:rPr>
              <a:t>B</a:t>
            </a:r>
            <a:r>
              <a:rPr lang="en-US" sz="4000" dirty="0" smtClean="0">
                <a:latin typeface="Calibri" panose="020F0502020204030204" pitchFamily="34" charset="0"/>
              </a:rPr>
              <a:t>oom and bust cycles</a:t>
            </a:r>
          </a:p>
          <a:p>
            <a:pPr lvl="1"/>
            <a:r>
              <a:rPr lang="en-US" sz="4000" dirty="0">
                <a:latin typeface="Calibri" panose="020F0502020204030204" pitchFamily="34" charset="0"/>
              </a:rPr>
              <a:t>M</a:t>
            </a:r>
            <a:r>
              <a:rPr lang="en-US" sz="4000" dirty="0" smtClean="0">
                <a:latin typeface="Calibri" panose="020F0502020204030204" pitchFamily="34" charset="0"/>
              </a:rPr>
              <a:t>onopoly power</a:t>
            </a:r>
          </a:p>
          <a:p>
            <a:pPr lvl="1"/>
            <a:endParaRPr lang="en-US" sz="36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en-US" sz="6000" u="sng" dirty="0" smtClean="0">
                <a:solidFill>
                  <a:schemeClr val="tx1"/>
                </a:solidFill>
              </a:rPr>
              <a:t>Capitalism</a:t>
            </a:r>
            <a:endParaRPr lang="en-US" sz="6000" u="sng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8371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en-US" sz="6000" u="sng" dirty="0" smtClean="0">
                <a:solidFill>
                  <a:schemeClr val="tx1"/>
                </a:solidFill>
              </a:rPr>
              <a:t>Socialism</a:t>
            </a:r>
            <a:endParaRPr lang="en-US" sz="6000" u="sng" dirty="0">
              <a:solidFill>
                <a:schemeClr val="tx1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5715001" cy="52578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Calibri" panose="020F0502020204030204" pitchFamily="34" charset="0"/>
              </a:rPr>
              <a:t>Founder: </a:t>
            </a:r>
            <a:r>
              <a:rPr lang="en-US" sz="4000" u="sng" dirty="0" smtClean="0">
                <a:latin typeface="Calibri" panose="020F0502020204030204" pitchFamily="34" charset="0"/>
              </a:rPr>
              <a:t>Karl Marx</a:t>
            </a:r>
          </a:p>
          <a:p>
            <a:endParaRPr lang="en-US" sz="4000" u="sng" dirty="0">
              <a:latin typeface="Calibri" panose="020F0502020204030204" pitchFamily="34" charset="0"/>
            </a:endParaRPr>
          </a:p>
          <a:p>
            <a:r>
              <a:rPr lang="en-US" sz="4000" u="sng" dirty="0" smtClean="0">
                <a:latin typeface="Calibri" panose="020F0502020204030204" pitchFamily="34" charset="0"/>
              </a:rPr>
              <a:t>Government</a:t>
            </a:r>
            <a:r>
              <a:rPr lang="en-US" sz="4000" dirty="0" smtClean="0">
                <a:latin typeface="Calibri" panose="020F0502020204030204" pitchFamily="34" charset="0"/>
              </a:rPr>
              <a:t> ownership of business and property</a:t>
            </a:r>
          </a:p>
          <a:p>
            <a:endParaRPr lang="en-US" sz="4000" dirty="0">
              <a:latin typeface="Calibri" panose="020F0502020204030204" pitchFamily="34" charset="0"/>
            </a:endParaRPr>
          </a:p>
          <a:p>
            <a:r>
              <a:rPr lang="en-US" sz="4000" dirty="0" smtClean="0">
                <a:latin typeface="Calibri" panose="020F0502020204030204" pitchFamily="34" charset="0"/>
              </a:rPr>
              <a:t>Competition: </a:t>
            </a:r>
            <a:r>
              <a:rPr lang="en-US" sz="4000" u="sng" dirty="0" smtClean="0">
                <a:latin typeface="Calibri" panose="020F0502020204030204" pitchFamily="34" charset="0"/>
              </a:rPr>
              <a:t>discouraged</a:t>
            </a:r>
            <a:r>
              <a:rPr lang="en-US" sz="4000" dirty="0" smtClean="0">
                <a:latin typeface="Calibri" panose="020F0502020204030204" pitchFamily="34" charset="0"/>
              </a:rPr>
              <a:t> </a:t>
            </a:r>
            <a:endParaRPr lang="en-US" sz="4000" dirty="0">
              <a:latin typeface="Calibri" panose="020F050202020403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9558" y="1447800"/>
            <a:ext cx="3396342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8246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en-US" sz="6000" u="sng" dirty="0" smtClean="0">
                <a:solidFill>
                  <a:schemeClr val="tx1"/>
                </a:solidFill>
                <a:latin typeface="Calibri" panose="020F0502020204030204" pitchFamily="34" charset="0"/>
              </a:rPr>
              <a:t>Socialism</a:t>
            </a:r>
            <a:endParaRPr lang="en-US" sz="6000" u="sng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28599" y="1447800"/>
            <a:ext cx="5638801" cy="52578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Calibri" panose="020F0502020204030204" pitchFamily="34" charset="0"/>
              </a:rPr>
              <a:t>Goal: </a:t>
            </a:r>
            <a:r>
              <a:rPr lang="en-US" sz="4000" u="sng" dirty="0" smtClean="0">
                <a:latin typeface="Calibri" panose="020F0502020204030204" pitchFamily="34" charset="0"/>
              </a:rPr>
              <a:t>classless society</a:t>
            </a:r>
          </a:p>
          <a:p>
            <a:endParaRPr lang="en-US" sz="4000" u="sng" dirty="0">
              <a:latin typeface="Calibri" panose="020F0502020204030204" pitchFamily="34" charset="0"/>
            </a:endParaRPr>
          </a:p>
          <a:p>
            <a:r>
              <a:rPr lang="en-US" sz="4000" i="1" dirty="0" smtClean="0">
                <a:latin typeface="Calibri" panose="020F0502020204030204" pitchFamily="34" charset="0"/>
              </a:rPr>
              <a:t>Proletariat: </a:t>
            </a:r>
            <a:r>
              <a:rPr lang="en-US" sz="4000" u="sng" dirty="0" smtClean="0">
                <a:latin typeface="Calibri" panose="020F0502020204030204" pitchFamily="34" charset="0"/>
              </a:rPr>
              <a:t>workers, or working-class people, regarded collectively</a:t>
            </a:r>
            <a:r>
              <a:rPr lang="en-US" sz="4000" dirty="0" smtClean="0">
                <a:latin typeface="Calibri" panose="020F0502020204030204" pitchFamily="34" charset="0"/>
              </a:rPr>
              <a:t>.</a:t>
            </a:r>
            <a:endParaRPr lang="en-US" sz="4000" i="1" dirty="0">
              <a:latin typeface="Calibri" panose="020F0502020204030204" pitchFamily="34" charset="0"/>
            </a:endParaRPr>
          </a:p>
        </p:txBody>
      </p:sp>
      <p:pic>
        <p:nvPicPr>
          <p:cNvPr id="7" name="Picture 5" descr="http://upload.wikimedia.org/wikipedia/en/f/f3/SPUSA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209800"/>
            <a:ext cx="297180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64774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en-US" sz="6000" u="sng" dirty="0" smtClean="0">
                <a:solidFill>
                  <a:schemeClr val="tx1"/>
                </a:solidFill>
                <a:latin typeface="Calibri" panose="020F0502020204030204" pitchFamily="34" charset="0"/>
              </a:rPr>
              <a:t>Socialism</a:t>
            </a:r>
            <a:endParaRPr lang="en-US" sz="6000" u="sng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28599" y="1447800"/>
            <a:ext cx="8686801" cy="52578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Calibri" panose="020F0502020204030204" pitchFamily="34" charset="0"/>
              </a:rPr>
              <a:t>Economic system based on equality that would provide guaranteed </a:t>
            </a:r>
            <a:r>
              <a:rPr lang="en-US" sz="4000" u="sng" dirty="0" smtClean="0">
                <a:latin typeface="Calibri" panose="020F0502020204030204" pitchFamily="34" charset="0"/>
              </a:rPr>
              <a:t>healthcare, housing, jobs, educations, and pensions </a:t>
            </a:r>
            <a:r>
              <a:rPr lang="en-US" sz="4000" dirty="0" smtClean="0">
                <a:latin typeface="Calibri" panose="020F0502020204030204" pitchFamily="34" charset="0"/>
              </a:rPr>
              <a:t>for all citizens.</a:t>
            </a:r>
          </a:p>
          <a:p>
            <a:r>
              <a:rPr lang="en-US" sz="4000" dirty="0" smtClean="0">
                <a:latin typeface="Calibri" panose="020F0502020204030204" pitchFamily="34" charset="0"/>
              </a:rPr>
              <a:t>To carry out these costly public benefits, </a:t>
            </a:r>
            <a:r>
              <a:rPr lang="en-US" sz="4000" u="sng" dirty="0" smtClean="0">
                <a:latin typeface="Calibri" panose="020F0502020204030204" pitchFamily="34" charset="0"/>
              </a:rPr>
              <a:t>government</a:t>
            </a:r>
            <a:r>
              <a:rPr lang="en-US" sz="4000" dirty="0" smtClean="0">
                <a:latin typeface="Calibri" panose="020F0502020204030204" pitchFamily="34" charset="0"/>
              </a:rPr>
              <a:t> would own the property and wealth of a nation and put them to use for the </a:t>
            </a:r>
            <a:r>
              <a:rPr lang="en-US" sz="4000" u="sng" dirty="0" smtClean="0">
                <a:latin typeface="Calibri" panose="020F0502020204030204" pitchFamily="34" charset="0"/>
              </a:rPr>
              <a:t>common good</a:t>
            </a:r>
            <a:r>
              <a:rPr lang="en-US" sz="4000" dirty="0" smtClean="0">
                <a:latin typeface="Calibri" panose="020F0502020204030204" pitchFamily="34" charset="0"/>
              </a:rPr>
              <a:t>.</a:t>
            </a:r>
            <a:endParaRPr lang="en-US" sz="40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02048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en-US" sz="6000" u="sng" dirty="0" smtClean="0">
                <a:solidFill>
                  <a:schemeClr val="tx1"/>
                </a:solidFill>
                <a:latin typeface="Calibri" panose="020F0502020204030204" pitchFamily="34" charset="0"/>
              </a:rPr>
              <a:t>Socialism</a:t>
            </a:r>
            <a:endParaRPr lang="en-US" sz="6000" u="sng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28599" y="990600"/>
            <a:ext cx="8686801" cy="5715000"/>
          </a:xfrm>
        </p:spPr>
        <p:txBody>
          <a:bodyPr>
            <a:noAutofit/>
          </a:bodyPr>
          <a:lstStyle/>
          <a:p>
            <a:r>
              <a:rPr lang="en-US" sz="4000" dirty="0" smtClean="0">
                <a:latin typeface="Calibri" panose="020F0502020204030204" pitchFamily="34" charset="0"/>
              </a:rPr>
              <a:t>Pros</a:t>
            </a:r>
          </a:p>
          <a:p>
            <a:pPr lvl="1"/>
            <a:r>
              <a:rPr lang="en-US" sz="4000" dirty="0" smtClean="0">
                <a:latin typeface="Calibri" panose="020F0502020204030204" pitchFamily="34" charset="0"/>
              </a:rPr>
              <a:t>Social equality</a:t>
            </a:r>
          </a:p>
          <a:p>
            <a:pPr lvl="1"/>
            <a:r>
              <a:rPr lang="en-US" sz="4000" dirty="0" smtClean="0">
                <a:latin typeface="Calibri" panose="020F0502020204030204" pitchFamily="34" charset="0"/>
              </a:rPr>
              <a:t>Economic equality</a:t>
            </a:r>
          </a:p>
          <a:p>
            <a:pPr lvl="1"/>
            <a:r>
              <a:rPr lang="en-US" sz="4000" dirty="0" smtClean="0">
                <a:latin typeface="Calibri" panose="020F0502020204030204" pitchFamily="34" charset="0"/>
              </a:rPr>
              <a:t>Medical equality</a:t>
            </a:r>
          </a:p>
          <a:p>
            <a:r>
              <a:rPr lang="en-US" sz="4000" dirty="0" smtClean="0">
                <a:latin typeface="Calibri" panose="020F0502020204030204" pitchFamily="34" charset="0"/>
              </a:rPr>
              <a:t>Cons</a:t>
            </a:r>
          </a:p>
          <a:p>
            <a:pPr lvl="1"/>
            <a:r>
              <a:rPr lang="en-US" sz="4000" dirty="0" smtClean="0">
                <a:latin typeface="Calibri" panose="020F0502020204030204" pitchFamily="34" charset="0"/>
              </a:rPr>
              <a:t>Lack of competition</a:t>
            </a:r>
          </a:p>
          <a:p>
            <a:pPr lvl="1"/>
            <a:r>
              <a:rPr lang="en-US" sz="4000" dirty="0" smtClean="0">
                <a:latin typeface="Calibri" panose="020F0502020204030204" pitchFamily="34" charset="0"/>
              </a:rPr>
              <a:t>Few economic incentives</a:t>
            </a:r>
          </a:p>
          <a:p>
            <a:pPr lvl="1"/>
            <a:r>
              <a:rPr lang="en-US" sz="4000" dirty="0" smtClean="0">
                <a:latin typeface="Calibri" panose="020F0502020204030204" pitchFamily="34" charset="0"/>
              </a:rPr>
              <a:t>Government oversight</a:t>
            </a:r>
          </a:p>
        </p:txBody>
      </p:sp>
    </p:spTree>
    <p:extLst>
      <p:ext uri="{BB962C8B-B14F-4D97-AF65-F5344CB8AC3E}">
        <p14:creationId xmlns:p14="http://schemas.microsoft.com/office/powerpoint/2010/main" val="1346954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122</TotalTime>
  <Words>191</Words>
  <Application>Microsoft Office PowerPoint</Application>
  <PresentationFormat>On-screen Show (4:3)</PresentationFormat>
  <Paragraphs>52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Clarity</vt:lpstr>
      <vt:lpstr>Capitalism vs. Socialism</vt:lpstr>
      <vt:lpstr>Capitalism</vt:lpstr>
      <vt:lpstr>Capitalism</vt:lpstr>
      <vt:lpstr>Capitalism</vt:lpstr>
      <vt:lpstr>Capitalism</vt:lpstr>
      <vt:lpstr>Socialism</vt:lpstr>
      <vt:lpstr>Socialism</vt:lpstr>
      <vt:lpstr>Socialism</vt:lpstr>
      <vt:lpstr>Socialism</vt:lpstr>
      <vt:lpstr>PowerPoint Presentation</vt:lpstr>
      <vt:lpstr>Marx’s Theory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Capitalism vs. Socialism</dc:title>
  <dc:creator>mtbak_000</dc:creator>
  <cp:lastModifiedBy>Fetscher, Chad</cp:lastModifiedBy>
  <cp:revision>15</cp:revision>
  <dcterms:created xsi:type="dcterms:W3CDTF">2015-02-01T02:23:20Z</dcterms:created>
  <dcterms:modified xsi:type="dcterms:W3CDTF">2015-02-03T16:39:09Z</dcterms:modified>
</cp:coreProperties>
</file>