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033E1-512D-E94A-9432-7609217AEF60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C907-17F6-EA43-9DDC-EC57044C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C907-17F6-EA43-9DDC-EC57044C14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C907-17F6-EA43-9DDC-EC57044C14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C907-17F6-EA43-9DDC-EC57044C14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C907-17F6-EA43-9DDC-EC57044C14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C907-17F6-EA43-9DDC-EC57044C14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C907-17F6-EA43-9DDC-EC57044C14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376366"/>
            <a:ext cx="8147304" cy="1344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Holocaust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55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51459"/>
            <a:ext cx="8147051" cy="996635"/>
          </a:xfrm>
        </p:spPr>
        <p:txBody>
          <a:bodyPr/>
          <a:lstStyle/>
          <a:p>
            <a:r>
              <a:rPr lang="en-US" u="sng" dirty="0" smtClean="0"/>
              <a:t>Introduction to the Holocaust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1" y="1194344"/>
            <a:ext cx="8852548" cy="5289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Systematic, bureaucratic, state-sponsored persecution and murder of 6 million Jews by the Nazi regime.</a:t>
            </a:r>
          </a:p>
          <a:p>
            <a:r>
              <a:rPr lang="en-US" sz="2800" dirty="0" smtClean="0"/>
              <a:t>Etymology: Greek origin meaning “sacrifice by fire”</a:t>
            </a:r>
          </a:p>
          <a:p>
            <a:r>
              <a:rPr lang="en-US" sz="2800" dirty="0" smtClean="0"/>
              <a:t>Nazi’s believed that Germans were racially superior, and that Jews were a threat to the German community.</a:t>
            </a:r>
          </a:p>
          <a:p>
            <a:r>
              <a:rPr lang="en-US" sz="2800" dirty="0" smtClean="0"/>
              <a:t>Other targeted groups: Gypsies, the disabled, Slavs, Communists, Socialists, Jehovah’s Witnesses, and homosexuals.</a:t>
            </a:r>
          </a:p>
        </p:txBody>
      </p:sp>
    </p:spTree>
    <p:extLst>
      <p:ext uri="{BB962C8B-B14F-4D97-AF65-F5344CB8AC3E}">
        <p14:creationId xmlns:p14="http://schemas.microsoft.com/office/powerpoint/2010/main" val="174668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51459"/>
            <a:ext cx="8147051" cy="996635"/>
          </a:xfrm>
        </p:spPr>
        <p:txBody>
          <a:bodyPr/>
          <a:lstStyle/>
          <a:p>
            <a:r>
              <a:rPr lang="en-US" u="sng" dirty="0" smtClean="0"/>
              <a:t>Key Vocab Terms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1" y="1194344"/>
            <a:ext cx="8852548" cy="5289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Pogrom: refers to the total destruction of an entire group of people.</a:t>
            </a:r>
          </a:p>
          <a:p>
            <a:r>
              <a:rPr lang="en-US" sz="2800" dirty="0" smtClean="0"/>
              <a:t>Kristallnacht: wave of violent anti-Jewish attacks.</a:t>
            </a:r>
          </a:p>
          <a:p>
            <a:r>
              <a:rPr lang="en-US" sz="2800" dirty="0" smtClean="0"/>
              <a:t>Ghetto: section in a city in which Jews were relocated to and required to live in.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7510"/>
            <a:ext cx="4587402" cy="279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402" y="4067510"/>
            <a:ext cx="4556597" cy="27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2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51459"/>
            <a:ext cx="8147051" cy="996635"/>
          </a:xfrm>
        </p:spPr>
        <p:txBody>
          <a:bodyPr/>
          <a:lstStyle/>
          <a:p>
            <a:r>
              <a:rPr lang="en-US" u="sng" dirty="0" smtClean="0"/>
              <a:t>“Final Solution”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2" y="1194344"/>
            <a:ext cx="4549488" cy="5289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Nazi Germany’s plan to exterminate the Jewish population in Nazi-occupied Europe.</a:t>
            </a:r>
          </a:p>
          <a:p>
            <a:r>
              <a:rPr lang="en-US" sz="2800" dirty="0" smtClean="0"/>
              <a:t>Planned to do so using a pogrom.</a:t>
            </a:r>
          </a:p>
          <a:p>
            <a:r>
              <a:rPr lang="en-US" sz="2800" dirty="0" smtClean="0"/>
              <a:t>Claims the lives of 2/3 of Europe’s Jewish population</a:t>
            </a:r>
          </a:p>
          <a:p>
            <a:pPr lvl="2"/>
            <a:r>
              <a:rPr lang="en-US" sz="2800" dirty="0" smtClean="0"/>
              <a:t>6 million Jews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8" y="1194344"/>
            <a:ext cx="4689291" cy="56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9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996635"/>
          </a:xfrm>
        </p:spPr>
        <p:txBody>
          <a:bodyPr/>
          <a:lstStyle/>
          <a:p>
            <a:r>
              <a:rPr lang="en-US" u="sng" dirty="0" smtClean="0"/>
              <a:t>Kristallnacht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1" y="996636"/>
            <a:ext cx="8757766" cy="54869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“Night of Broken Glass”: November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1938</a:t>
            </a:r>
          </a:p>
          <a:p>
            <a:r>
              <a:rPr lang="en-US" sz="2800" dirty="0" smtClean="0"/>
              <a:t>Wave of violent anti-Jewish attacks</a:t>
            </a:r>
          </a:p>
          <a:p>
            <a:r>
              <a:rPr lang="en-US" sz="2800" dirty="0" smtClean="0"/>
              <a:t>Jewish homes, businesses, and synagogues targeted</a:t>
            </a:r>
          </a:p>
          <a:p>
            <a:r>
              <a:rPr lang="en-US" sz="2800" dirty="0" smtClean="0"/>
              <a:t>Perpetrated by the Nazis</a:t>
            </a:r>
          </a:p>
          <a:p>
            <a:r>
              <a:rPr lang="en-US" sz="2800" dirty="0" smtClean="0"/>
              <a:t>German citizens did little to help the Jews, reaffirming to Hitler that he would have little difficulty persecuting the Jews.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884" y="4697256"/>
            <a:ext cx="3241116" cy="216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6" y="4697256"/>
            <a:ext cx="2741248" cy="21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4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996635"/>
          </a:xfrm>
        </p:spPr>
        <p:txBody>
          <a:bodyPr/>
          <a:lstStyle/>
          <a:p>
            <a:r>
              <a:rPr lang="en-US" u="sng" dirty="0" smtClean="0"/>
              <a:t>Ghetto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1" y="996636"/>
            <a:ext cx="8757766" cy="54869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the support of the German people, the Nazis began to further persecute Jews.</a:t>
            </a:r>
          </a:p>
          <a:p>
            <a:r>
              <a:rPr lang="en-US" sz="2800" dirty="0" smtClean="0"/>
              <a:t>Jews are displaced from their homes and placed in ghettos where they are forced to live under miserable conditions.</a:t>
            </a:r>
          </a:p>
          <a:p>
            <a:r>
              <a:rPr lang="en-US" sz="2800" dirty="0" smtClean="0"/>
              <a:t>Ghettos segregated Jews from non-Jews.</a:t>
            </a:r>
          </a:p>
          <a:p>
            <a:r>
              <a:rPr lang="en-US" sz="2800" dirty="0" smtClean="0"/>
              <a:t>Last stop before concentration camps.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68" y="4860014"/>
            <a:ext cx="3286532" cy="1997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4446"/>
            <a:ext cx="3186566" cy="2003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567" y="4860014"/>
            <a:ext cx="2670902" cy="19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996635"/>
          </a:xfrm>
        </p:spPr>
        <p:txBody>
          <a:bodyPr/>
          <a:lstStyle/>
          <a:p>
            <a:r>
              <a:rPr lang="en-US" u="sng" dirty="0" smtClean="0"/>
              <a:t>Concentration Camps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996636"/>
            <a:ext cx="6369285" cy="54869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First camps opened in 1933 and were used to punish political opponents.</a:t>
            </a:r>
          </a:p>
          <a:p>
            <a:r>
              <a:rPr lang="en-US" sz="2800" dirty="0" smtClean="0"/>
              <a:t>Eventually Jews were shipped to the camps.</a:t>
            </a:r>
          </a:p>
          <a:p>
            <a:r>
              <a:rPr lang="en-US" sz="2800" dirty="0" smtClean="0"/>
              <a:t>Two kinds of concentration camps:</a:t>
            </a:r>
          </a:p>
          <a:p>
            <a:pPr lvl="2"/>
            <a:r>
              <a:rPr lang="en-US" sz="2800" dirty="0" smtClean="0"/>
              <a:t>Labor camps</a:t>
            </a:r>
          </a:p>
          <a:p>
            <a:pPr lvl="2"/>
            <a:r>
              <a:rPr lang="en-US" sz="2800" dirty="0" smtClean="0"/>
              <a:t>Death camps</a:t>
            </a:r>
          </a:p>
          <a:p>
            <a:r>
              <a:rPr lang="en-US" sz="2800" dirty="0" smtClean="0"/>
              <a:t>Conditions were deplorable and inhumane</a:t>
            </a:r>
          </a:p>
          <a:p>
            <a:r>
              <a:rPr lang="en-US" sz="2800" dirty="0" smtClean="0"/>
              <a:t>Auschwitz, Bergen-Belsen, Buchenwald, Dachau, Treblinka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431" y="4800600"/>
            <a:ext cx="3703569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293" y="2414448"/>
            <a:ext cx="3210707" cy="23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75</TotalTime>
  <Words>320</Words>
  <Application>Microsoft Macintosh PowerPoint</Application>
  <PresentationFormat>On-screen Show (4:3)</PresentationFormat>
  <Paragraphs>40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Leather Theme</vt:lpstr>
      <vt:lpstr>Holocaust</vt:lpstr>
      <vt:lpstr>Introduction to the Holocaust</vt:lpstr>
      <vt:lpstr>Key Vocab Terms</vt:lpstr>
      <vt:lpstr>“Final Solution”</vt:lpstr>
      <vt:lpstr>Kristallnacht</vt:lpstr>
      <vt:lpstr>Ghetto</vt:lpstr>
      <vt:lpstr>Concentration Camps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</dc:title>
  <dc:creator>Matthew Baker</dc:creator>
  <cp:lastModifiedBy>Matthew Baker</cp:lastModifiedBy>
  <cp:revision>9</cp:revision>
  <dcterms:created xsi:type="dcterms:W3CDTF">2015-03-16T13:21:22Z</dcterms:created>
  <dcterms:modified xsi:type="dcterms:W3CDTF">2015-03-16T14:37:15Z</dcterms:modified>
</cp:coreProperties>
</file>